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506" r:id="rId2"/>
    <p:sldId id="305" r:id="rId3"/>
    <p:sldId id="272" r:id="rId4"/>
    <p:sldId id="303" r:id="rId5"/>
    <p:sldId id="306" r:id="rId6"/>
    <p:sldId id="280" r:id="rId7"/>
    <p:sldId id="260" r:id="rId8"/>
    <p:sldId id="261" r:id="rId9"/>
    <p:sldId id="262" r:id="rId10"/>
    <p:sldId id="647" r:id="rId11"/>
    <p:sldId id="645" r:id="rId12"/>
    <p:sldId id="648" r:id="rId13"/>
    <p:sldId id="649" r:id="rId14"/>
    <p:sldId id="644" r:id="rId15"/>
    <p:sldId id="264" r:id="rId16"/>
    <p:sldId id="657" r:id="rId17"/>
    <p:sldId id="636" r:id="rId18"/>
    <p:sldId id="658" r:id="rId19"/>
    <p:sldId id="654" r:id="rId20"/>
    <p:sldId id="311" r:id="rId21"/>
    <p:sldId id="656" r:id="rId22"/>
    <p:sldId id="659" r:id="rId23"/>
    <p:sldId id="503" r:id="rId24"/>
    <p:sldId id="596" r:id="rId25"/>
    <p:sldId id="660" r:id="rId26"/>
    <p:sldId id="664" r:id="rId27"/>
    <p:sldId id="650" r:id="rId28"/>
    <p:sldId id="651" r:id="rId29"/>
    <p:sldId id="652" r:id="rId30"/>
    <p:sldId id="653" r:id="rId31"/>
    <p:sldId id="655" r:id="rId32"/>
    <p:sldId id="315" r:id="rId33"/>
    <p:sldId id="642" r:id="rId34"/>
    <p:sldId id="661" r:id="rId35"/>
    <p:sldId id="597" r:id="rId36"/>
    <p:sldId id="66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9" autoAdjust="0"/>
    <p:restoredTop sz="60608" autoAdjust="0"/>
  </p:normalViewPr>
  <p:slideViewPr>
    <p:cSldViewPr snapToGrid="0">
      <p:cViewPr varScale="1">
        <p:scale>
          <a:sx n="173" d="100"/>
          <a:sy n="173" d="100"/>
        </p:scale>
        <p:origin x="41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png>
</file>

<file path=ppt/media/image10.tiff>
</file>

<file path=ppt/media/image11.tiff>
</file>

<file path=ppt/media/image12.png>
</file>

<file path=ppt/media/image13.png>
</file>

<file path=ppt/media/image15.png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77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7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6354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This was kind of “hippy-</a:t>
            </a:r>
            <a:r>
              <a:rPr lang="en-US" sz="1200" dirty="0" err="1"/>
              <a:t>ish</a:t>
            </a:r>
            <a:r>
              <a:rPr lang="en-US" sz="1200" dirty="0"/>
              <a:t>” and egalitarian in its day… quite controversial in its day</a:t>
            </a:r>
          </a:p>
          <a:p>
            <a:r>
              <a:rPr lang="en-US" sz="1200" dirty="0"/>
              <a:t>“Everyone is a team member and is responsible for the work getting done”… we don’t need no titles or positions… self-organizing… we will make our own commitments… transparency (let’s share the information)… flexible/organic teams, organic architecture (minimal documentation/standards)… no contracts (let’s talk it over)</a:t>
            </a:r>
          </a:p>
          <a:p>
            <a:endParaRPr lang="en-US" sz="1200" dirty="0"/>
          </a:p>
          <a:p>
            <a:r>
              <a:rPr lang="en-US" sz="1200" dirty="0"/>
              <a:t>The flip side: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actively and voluntarily play important roles on our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rules (rituals) that we do have… we WILL follow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create, demo, and release working software/products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utilize practical processes, tools, documentation, and planning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When we make commitments, we will live up to those commitments… as a team (“No winners on a losing team, and no losers on a winning team”)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be responsive and continuously improve (Retrospectives)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be transparent with how WE work and share our information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263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 roles exist like developer, tester, etc.</a:t>
            </a:r>
          </a:p>
          <a:p>
            <a:r>
              <a:rPr lang="en-US" dirty="0"/>
              <a:t>Individuals are expected to play multiple roles as needed. </a:t>
            </a:r>
          </a:p>
          <a:p>
            <a:endParaRPr lang="en-US" dirty="0"/>
          </a:p>
          <a:p>
            <a:r>
              <a:rPr lang="en-US" dirty="0"/>
              <a:t>Three Artifacts: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Product Backlog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User Stories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Burndown Chart</a:t>
            </a:r>
          </a:p>
          <a:p>
            <a:pPr marL="0" indent="0">
              <a:buFont typeface="+mj-lt"/>
              <a:buNone/>
            </a:pPr>
            <a:endParaRPr lang="en-US" dirty="0"/>
          </a:p>
          <a:p>
            <a:pPr marL="0" indent="0">
              <a:buFont typeface="+mj-lt"/>
              <a:buNone/>
            </a:pPr>
            <a:r>
              <a:rPr lang="en-US" dirty="0"/>
              <a:t>Three Rituals: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Sprint Planning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Daily Scrum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Sprint Review or Retrospective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7634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073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with Calendar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574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0940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385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562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642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hope everyone had a wonderful holiday and is coming back recharged and ready for a new semester.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1000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4038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7710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files are binary files some binary files can be interpreted as text files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text files are ASCII and some text files are UTF-8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ASCII files are valid UTF-8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quote vs. curly quote in ASCII vs UTF-8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583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536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400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18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9809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7067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git clone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EricJPogueCourses</a:t>
            </a:r>
            <a:r>
              <a:rPr lang="en-US" sz="1000" dirty="0"/>
              <a:t>/OOP-</a:t>
            </a:r>
            <a:r>
              <a:rPr lang="en-US" sz="1000" dirty="0" err="1"/>
              <a:t>ExampleCode.git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301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695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110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Discussion Topics</a:t>
            </a:r>
          </a:p>
          <a:p>
            <a:r>
              <a:rPr lang="en-US" dirty="0"/>
              <a:t>How many of you are interested/focused on being a software developer?</a:t>
            </a:r>
          </a:p>
          <a:p>
            <a:r>
              <a:rPr lang="en-US" dirty="0"/>
              <a:t>… prefer to be in Project Management or Business Analyst positions?</a:t>
            </a:r>
          </a:p>
          <a:p>
            <a:r>
              <a:rPr lang="en-US" dirty="0"/>
              <a:t>… domain expert?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58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  <a:p>
            <a:endParaRPr lang="en-US" sz="1000" dirty="0"/>
          </a:p>
          <a:p>
            <a:r>
              <a:rPr lang="en-US" sz="1000" dirty="0"/>
              <a:t>We will be completing you Discussion Board during Lab on Thursday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18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84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02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36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87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wisu.edu/academics/comsci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ewisu.smartcatalogiq.com/en/Undergrad-2019-2020/Undergraduate-Catalog/College-of-Aviation-Science-and-Technology/Computer-Science/Computer-Science-Bachelor-of-Science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9TycLR0TqFA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44894952" TargetMode="External"/><Relationship Id="rId5" Type="http://schemas.openxmlformats.org/officeDocument/2006/relationships/hyperlink" Target="https://creativecommons.org/licenses/by-sa/4.0" TargetMode="External"/><Relationship Id="rId4" Type="http://schemas.openxmlformats.org/officeDocument/2006/relationships/hyperlink" Target="file:///./commons.wikimedia.org/w/index.ph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Excel_Worksheet.xlsx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register.co.uk/2018/05/08/windows_notepad_unix_linux_macos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aces-vs-tabs-a-20-year-debate-and-now-this-what-the-hell-is-wrong-with-go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umentation_generator" TargetMode="External"/><Relationship Id="rId2" Type="http://schemas.openxmlformats.org/officeDocument/2006/relationships/hyperlink" Target="https://en.wikipedia.org/wiki/Javad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Javadoc#cite_note-6" TargetMode="External"/><Relationship Id="rId4" Type="http://schemas.openxmlformats.org/officeDocument/2006/relationships/hyperlink" Target="https://en.wikipedia.org/wiki/Javadoc#cite_note-5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Discussion &amp; Lecture Session</a:t>
            </a:r>
            <a:br>
              <a:rPr lang="en-US" sz="3600" dirty="0"/>
            </a:br>
            <a:r>
              <a:rPr lang="en-US" sz="3600" dirty="0"/>
              <a:t>Sound &amp; Recording Check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219"/>
            <a:ext cx="10718950" cy="4839358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Remote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Log into Join.me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Announce yourself and provide your name on the phone and/or in the chat session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Screen Sharing utilize your computer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conference call audio utilize your computer speakers and microphone OR dial into the session with your mobile phone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Onsite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Sit in a good spot near the “speaker phone” if possible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Optionally sign into Join.me… but make sure that your microphone and speakers are muted/off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000" dirty="0"/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Test recording by starting recording and then stop recording after a few seconds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Check recording sound when video is released by Join.me</a:t>
            </a:r>
          </a:p>
        </p:txBody>
      </p:sp>
    </p:spTree>
    <p:extLst>
      <p:ext uri="{BB962C8B-B14F-4D97-AF65-F5344CB8AC3E}">
        <p14:creationId xmlns:p14="http://schemas.microsoft.com/office/powerpoint/2010/main" val="3027204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Your Introductions – Name plus Interesting Fact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1864929" y="1448636"/>
            <a:ext cx="8462142" cy="3638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 your introduction include: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Name, Preferred Name, and Last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score of 0 to 5 describe your programming experience with: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being “I’ve never seen a line of code”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you part of the aeronautical program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Anything else you would like to add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492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In preparation for our time together on Wednesday, please complete items 1 through 5 from our Week 1 / Sprint 1 Activities List in Blackboard prior to class. The topics include: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Review course syllabus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Review Programming Assignment 1, Quiz 1, and Discussion Board 1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Understand how Blended Learning, Flipped Classroom, and Online class formats relate by reviewing "Blended Learning &amp; Flipped Classroom"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Review “Introduction to Scrum in 7 Minutes”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Complete “Object-Oriented Programming Concepts and Practices”</a:t>
            </a:r>
          </a:p>
          <a:p>
            <a:pPr marL="0" indent="0">
              <a:buNone/>
            </a:pP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709872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Blended Learning &amp; Flipped Classroom</a:t>
            </a:r>
            <a:br>
              <a:rPr lang="en-US" sz="3600" dirty="0"/>
            </a:br>
            <a:r>
              <a:rPr lang="en-US" sz="2000" dirty="0"/>
              <a:t>form "Blended Learning &amp; Flipped Classroom" 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19FF8B-CC54-8842-8FA3-F94BBC84D2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1" r="-30" b="8006"/>
          <a:stretch/>
        </p:blipFill>
        <p:spPr>
          <a:xfrm>
            <a:off x="2124048" y="1964403"/>
            <a:ext cx="7398211" cy="371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550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Blended Learning &amp; Flipped Classroom</a:t>
            </a:r>
            <a:br>
              <a:rPr lang="en-US" sz="3600" dirty="0"/>
            </a:br>
            <a:r>
              <a:rPr lang="en-US" sz="2000" dirty="0"/>
              <a:t>form "Blended Learning &amp; Flipped Classroom" 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1B4FF0-F5C6-C94B-9877-A97AB4121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291" y="1690688"/>
            <a:ext cx="8392696" cy="458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530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Software Engineering (cpsc-24500)</a:t>
            </a:r>
          </a:p>
          <a:p>
            <a:pPr marL="0" indent="0">
              <a:buNone/>
            </a:pPr>
            <a:r>
              <a:rPr lang="en-US" sz="2000" dirty="0"/>
              <a:t>Part of our Lewis University Computer Science program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Computer Science (BS) </a:t>
            </a:r>
            <a:r>
              <a:rPr lang="en-US" sz="2000" dirty="0">
                <a:hlinkClick r:id="rId4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3357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Syllabus Overview</a:t>
            </a:r>
          </a:p>
        </p:txBody>
      </p:sp>
    </p:spTree>
    <p:extLst>
      <p:ext uri="{BB962C8B-B14F-4D97-AF65-F5344CB8AC3E}">
        <p14:creationId xmlns:p14="http://schemas.microsoft.com/office/powerpoint/2010/main" val="1661887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Agile Manifesto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“We are uncovering better ways of developing software by doing it and helping others do it. Through this work we have come to value: </a:t>
            </a:r>
          </a:p>
          <a:p>
            <a:pPr lvl="1"/>
            <a:r>
              <a:rPr lang="en-US" sz="2000" dirty="0"/>
              <a:t>Individuals and interactions over processes and tools </a:t>
            </a:r>
          </a:p>
          <a:p>
            <a:pPr lvl="1"/>
            <a:r>
              <a:rPr lang="en-US" sz="2000" dirty="0"/>
              <a:t>Working software over comprehensive documentation </a:t>
            </a:r>
          </a:p>
          <a:p>
            <a:pPr lvl="1"/>
            <a:r>
              <a:rPr lang="en-US" sz="2000" dirty="0"/>
              <a:t>Customer collaboration over contract negotiation </a:t>
            </a:r>
          </a:p>
          <a:p>
            <a:pPr lvl="1"/>
            <a:r>
              <a:rPr lang="en-US" sz="2000" dirty="0"/>
              <a:t>Responding to change over following a plan 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That is, while there is value in the items on the right, we value the items on the left more.”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68976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8B5CA-B7E4-41A8-A034-C822BB8F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Scrum Discussion</a:t>
            </a:r>
            <a:br>
              <a:rPr lang="en-US" dirty="0"/>
            </a:br>
            <a:r>
              <a:rPr lang="en-US" sz="3200" dirty="0"/>
              <a:t>from Introduction to Scrum - 7 Minutes YouTube video </a:t>
            </a:r>
            <a:r>
              <a:rPr lang="en-US" sz="3200" dirty="0">
                <a:hlinkClick r:id="rId3"/>
              </a:rPr>
              <a:t>[link]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F4D2A-A464-486B-869D-13414E9D74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08"/>
          <a:stretch/>
        </p:blipFill>
        <p:spPr>
          <a:xfrm>
            <a:off x="1359293" y="1720095"/>
            <a:ext cx="9473413" cy="477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973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Scrum Roles, Artifacts, and Rituals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u="sng" dirty="0"/>
              <a:t>Three Roles: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Product Owner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Scrum Master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Team Member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u="sng" dirty="0"/>
              <a:t>Three Rituals: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Sprint Planning*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Daily Scrum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Sprint Review or Retrospective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u="sng" dirty="0"/>
              <a:t>Three Artifacts: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Product Backlog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User Stories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Burndown Chart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11141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&amp; Scrum Roles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4" tooltip="User:Dr ian mitchell (page does not exist)"/>
              </a:rPr>
              <a:t>Dr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ian</a:t>
            </a:r>
            <a:r>
              <a:rPr lang="en-US" dirty="0">
                <a:hlinkClick r:id="rId4" tooltip="User:Dr ian mitchell (page does not exist)"/>
              </a:rPr>
              <a:t> </a:t>
            </a:r>
            <a:r>
              <a:rPr lang="en-US" dirty="0" err="1">
                <a:hlinkClick r:id="rId4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5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2221847" y="2608846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7901EE9-B35E-1246-B87C-60E51728ADB2}"/>
              </a:ext>
            </a:extLst>
          </p:cNvPr>
          <p:cNvSpPr/>
          <p:nvPr/>
        </p:nvSpPr>
        <p:spPr>
          <a:xfrm>
            <a:off x="6548040" y="3052384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61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200" dirty="0"/>
              <a:t>Agenda for Wednesday, January 15</a:t>
            </a:r>
            <a:r>
              <a:rPr lang="en-US" sz="2200" baseline="30000" dirty="0"/>
              <a:t>th</a:t>
            </a:r>
            <a:r>
              <a:rPr lang="en-US" sz="2200" dirty="0"/>
              <a:t> at 9am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Welcome!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Introductions*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Course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Course Syllabus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Agile &amp; Scrum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Sprint Planning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Review of Weeks 1 / </a:t>
            </a:r>
            <a:br>
              <a:rPr lang="en-US" sz="4800" dirty="0"/>
            </a:br>
            <a:r>
              <a:rPr lang="en-US" sz="4800" dirty="0"/>
              <a:t>Sprint 1 Activities List &amp; Assignments</a:t>
            </a:r>
          </a:p>
        </p:txBody>
      </p:sp>
    </p:spTree>
    <p:extLst>
      <p:ext uri="{BB962C8B-B14F-4D97-AF65-F5344CB8AC3E}">
        <p14:creationId xmlns:p14="http://schemas.microsoft.com/office/powerpoint/2010/main" val="2589612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1 Assignments &amp; Activity List Items are due this Sunday.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Prework assignments for Sprint 2 will be communicated by Monday noon in preparation for our Wednesday session next week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699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 Demos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7798F3D-EA7E-E541-997C-D0F767483F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5672544"/>
              </p:ext>
            </p:extLst>
          </p:nvPr>
        </p:nvGraphicFramePr>
        <p:xfrm>
          <a:off x="3651250" y="1690688"/>
          <a:ext cx="4889500" cy="397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Worksheet" r:id="rId4" imgW="4889500" imgH="3975100" progId="Excel.Sheet.12">
                  <p:embed/>
                </p:oleObj>
              </mc:Choice>
              <mc:Fallback>
                <p:oleObj name="Worksheet" r:id="rId4" imgW="4889500" imgH="3975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1250" y="1690688"/>
                        <a:ext cx="4889500" cy="397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90313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400" dirty="0"/>
              <a:t>Your demo can include any or all of the following:</a:t>
            </a:r>
          </a:p>
          <a:p>
            <a:r>
              <a:rPr lang="en-US" sz="2400" dirty="0"/>
              <a:t>A 2 to 5 minute activity</a:t>
            </a:r>
          </a:p>
          <a:p>
            <a:r>
              <a:rPr lang="en-US" sz="2400" dirty="0"/>
              <a:t>Where you show your application running</a:t>
            </a:r>
          </a:p>
          <a:p>
            <a:r>
              <a:rPr lang="en-US" sz="2400" dirty="0"/>
              <a:t>Comment on your implementation</a:t>
            </a:r>
          </a:p>
          <a:p>
            <a:r>
              <a:rPr lang="en-US" sz="2400" dirty="0"/>
              <a:t>Show the source code</a:t>
            </a:r>
          </a:p>
          <a:p>
            <a:r>
              <a:rPr lang="en-US" sz="2400" dirty="0"/>
              <a:t>Explain how you organized the code</a:t>
            </a:r>
          </a:p>
          <a:p>
            <a:r>
              <a:rPr lang="en-US" sz="2400" dirty="0"/>
              <a:t>Talk about any challenges</a:t>
            </a:r>
          </a:p>
          <a:p>
            <a:r>
              <a:rPr lang="en-US" sz="2400" dirty="0"/>
              <a:t>You should not prepare slides or a presentation</a:t>
            </a:r>
          </a:p>
        </p:txBody>
      </p:sp>
    </p:spTree>
    <p:extLst>
      <p:ext uri="{BB962C8B-B14F-4D97-AF65-F5344CB8AC3E}">
        <p14:creationId xmlns:p14="http://schemas.microsoft.com/office/powerpoint/2010/main" val="42656453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400" dirty="0"/>
              <a:t>Your responsibilities during the demo is:</a:t>
            </a:r>
          </a:p>
          <a:p>
            <a:r>
              <a:rPr lang="en-US" sz="2400" dirty="0"/>
              <a:t>Actively listen and watch what is being demoed</a:t>
            </a:r>
          </a:p>
          <a:p>
            <a:r>
              <a:rPr lang="en-US" sz="2400" dirty="0"/>
              <a:t>Come up with a meaning yet easy to answer question</a:t>
            </a:r>
          </a:p>
          <a:p>
            <a:r>
              <a:rPr lang="en-US" sz="2400" dirty="0"/>
              <a:t>During or after the demo ask your question if the presenter does not get “sufficient” questions from other listeners</a:t>
            </a:r>
          </a:p>
          <a:p>
            <a:r>
              <a:rPr lang="en-US" sz="2400" dirty="0"/>
              <a:t>Do not ask hard question or attempt to review the presenters code</a:t>
            </a:r>
          </a:p>
          <a:p>
            <a:r>
              <a:rPr lang="en-US" sz="2400" dirty="0"/>
              <a:t>Clap for the presenter at the end of the demo and thank them for presenting</a:t>
            </a:r>
          </a:p>
          <a:p>
            <a:r>
              <a:rPr lang="en-US" sz="24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31697401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Discuss Demos in our Online Class</a:t>
            </a:r>
          </a:p>
        </p:txBody>
      </p:sp>
    </p:spTree>
    <p:extLst>
      <p:ext uri="{BB962C8B-B14F-4D97-AF65-F5344CB8AC3E}">
        <p14:creationId xmlns:p14="http://schemas.microsoft.com/office/powerpoint/2010/main" val="1399995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Coding Standards</a:t>
            </a:r>
          </a:p>
        </p:txBody>
      </p:sp>
    </p:spTree>
    <p:extLst>
      <p:ext uri="{BB962C8B-B14F-4D97-AF65-F5344CB8AC3E}">
        <p14:creationId xmlns:p14="http://schemas.microsoft.com/office/powerpoint/2010/main" val="2215914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Text File Encoding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52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ASCII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Unicode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UTF-8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Others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419FF6-75F8-44B2-AFA4-ECF14FB7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49" y="1868804"/>
            <a:ext cx="6848476" cy="404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31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ASCII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1BC82-5C90-0944-A5E4-C76430FBC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362" y="1491916"/>
            <a:ext cx="7735289" cy="49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9103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Text File End-Of-Line (EOL) and Encoding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2495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Industry adoption of end-of-line encoding includes: 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Windows: 	Both Carriage Return (CR, \r, 0x0d) and Line Feed (LF, \n, 0x0a) together.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Unix/Linux/OSX: 	Just Line Feed (LF, \n, 0x0a)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Mac (pre-OSX): 	Just Carriage Return (CR, \r, 0x0d)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Article on Windows Notepad supporting non-Windows EOF conventions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03561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Welcome!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1898"/>
            <a:ext cx="10718950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This is: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Object-Oriented Programming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Online &amp; Accelerated (CPSC-24500-LT1)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And I am: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Eric Pogue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Review Welcome Announcements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19417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Source Code Indenting and Tabs vs Spaces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should be indented consistently in order to promote readability.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Tabs versus Spaces has been a holy war among programmers since source files were created: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“Should source-code lines be indented using tab characters or space characters? … and if spaces, how many spaces?”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Rules: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yourself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project… and fellow developers on the project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organization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776663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Java coding standards will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(or version control) </a:t>
            </a:r>
            <a:r>
              <a:rPr lang="en-US" sz="2000" dirty="0" err="1"/>
              <a:t>README.md</a:t>
            </a:r>
            <a:r>
              <a:rPr lang="en-US" sz="2000" dirty="0"/>
              <a:t> file, license file, plus the source code files required to compile and execute the application (i.e. no class files)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“root” folder (no subfolders)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methods/variables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 with appropriate comments and no commented-out code in the submitted assignments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UTF-8 text files, only tabs (no spaces) at the beginning of lines, and only line feeds (LF, /n) at the end of the line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/>
              <a:t>README.md</a:t>
            </a:r>
            <a:r>
              <a:rPr lang="en-US" sz="2000" dirty="0"/>
              <a:t> file includes clear and concise build/execute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Valuable but conservative use of comments and a Javadoc compatible author statement</a:t>
            </a:r>
          </a:p>
        </p:txBody>
      </p:sp>
    </p:spTree>
    <p:extLst>
      <p:ext uri="{BB962C8B-B14F-4D97-AF65-F5344CB8AC3E}">
        <p14:creationId xmlns:p14="http://schemas.microsoft.com/office/powerpoint/2010/main" val="25811297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951" y="3025490"/>
            <a:ext cx="10013049" cy="807019"/>
          </a:xfrm>
        </p:spPr>
        <p:txBody>
          <a:bodyPr anchor="ctr">
            <a:noAutofit/>
          </a:bodyPr>
          <a:lstStyle/>
          <a:p>
            <a:r>
              <a:rPr lang="en-US" sz="4800" dirty="0"/>
              <a:t>Wrap-up and </a:t>
            </a:r>
            <a:br>
              <a:rPr lang="en-US" sz="4800" dirty="0"/>
            </a:br>
            <a:r>
              <a:rPr lang="en-US" sz="4800" dirty="0"/>
              <a:t>Final Questions/Comments</a:t>
            </a:r>
          </a:p>
        </p:txBody>
      </p:sp>
    </p:spTree>
    <p:extLst>
      <p:ext uri="{BB962C8B-B14F-4D97-AF65-F5344CB8AC3E}">
        <p14:creationId xmlns:p14="http://schemas.microsoft.com/office/powerpoint/2010/main" val="16504771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Break &amp; End of First Recording</a:t>
            </a:r>
          </a:p>
        </p:txBody>
      </p:sp>
    </p:spTree>
    <p:extLst>
      <p:ext uri="{BB962C8B-B14F-4D97-AF65-F5344CB8AC3E}">
        <p14:creationId xmlns:p14="http://schemas.microsoft.com/office/powerpoint/2010/main" val="35897396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Sample Code for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Javadoc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HelloWorld Java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4322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Javadoc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History:</a:t>
            </a:r>
          </a:p>
          <a:p>
            <a:pPr marL="0" indent="0">
              <a:buNone/>
            </a:pPr>
            <a:r>
              <a:rPr lang="en-US" dirty="0"/>
              <a:t>Javadoc was an early Java language </a:t>
            </a:r>
            <a:r>
              <a:rPr lang="en-US" dirty="0">
                <a:hlinkClick r:id="rId3" tooltip="Documentation generator"/>
              </a:rPr>
              <a:t>documentation generator</a:t>
            </a:r>
            <a:r>
              <a:rPr lang="en-US" dirty="0"/>
              <a:t>.</a:t>
            </a:r>
            <a:r>
              <a:rPr lang="en-US" baseline="30000" dirty="0">
                <a:hlinkClick r:id="rId4"/>
              </a:rPr>
              <a:t>[5]</a:t>
            </a:r>
            <a:r>
              <a:rPr lang="en-US" dirty="0"/>
              <a:t> Prior to the use of documentation generators it was customary to use technical writers who would typically write only standalone documentation for the software,</a:t>
            </a:r>
            <a:r>
              <a:rPr lang="en-US" baseline="30000" dirty="0">
                <a:hlinkClick r:id="rId5"/>
              </a:rPr>
              <a:t>[6]</a:t>
            </a:r>
            <a:r>
              <a:rPr lang="en-US" dirty="0"/>
              <a:t> but it was much harder to keep this documentation in sync with the software itself.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206619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 &amp; Recordings</a:t>
            </a:r>
          </a:p>
        </p:txBody>
      </p:sp>
    </p:spTree>
    <p:extLst>
      <p:ext uri="{BB962C8B-B14F-4D97-AF65-F5344CB8AC3E}">
        <p14:creationId xmlns:p14="http://schemas.microsoft.com/office/powerpoint/2010/main" val="2317935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0075" y="833369"/>
            <a:ext cx="5476002" cy="1463781"/>
          </a:xfrm>
          <a:noFill/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800" dirty="0"/>
              <a:t>Today’s Friendly Conversation topic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DA2849-5AD7-4C4F-A3AD-36172F8468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03" r="-3" b="5267"/>
          <a:stretch/>
        </p:blipFill>
        <p:spPr>
          <a:xfrm>
            <a:off x="20" y="10"/>
            <a:ext cx="610563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25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 – Discussion Board 1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1864929" y="1448636"/>
            <a:ext cx="8462142" cy="4429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 use this discussion forum to introduce yourself and to learn about your classmates.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 post a message which includes the following information: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 Full Name / 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little about your Family, Home, and College background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Likely programming environment that you will be utilizing... do you have access to a Windows 10 environment?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Hobby or Special Interest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Top two or three things you would like to get out of this class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couple of times during the week would be most convenient for you to participate in a Live Lecture &amp; Discussion session and/or to meet (virtually) with a small group of classmates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Fun Fact about yourself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 post your initial submission by the end of the day Sunday (11:59pm) and respond to one or more of your classmates' posts by the end of the day the following Sunday. 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101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Today’s Introductions – Name plus Fun Fact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1864929" y="1448636"/>
            <a:ext cx="8462142" cy="4004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 your introduction include: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Name, Preferred Name, and Last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score of 0 to 5 describe your programming experience with: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being “I’ve never seen a line of code”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you part of the aeronautical program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ready to introduce yourself and to share an interesting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Anything else you would like to add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295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recently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</p:txBody>
      </p:sp>
    </p:spTree>
    <p:extLst>
      <p:ext uri="{BB962C8B-B14F-4D97-AF65-F5344CB8AC3E}">
        <p14:creationId xmlns:p14="http://schemas.microsoft.com/office/powerpoint/2010/main" val="2715834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1631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MacOS (sometimes Windows 10), VS Code, </a:t>
            </a:r>
            <a:r>
              <a:rPr lang="en-US" sz="2000" b="1" dirty="0" err="1"/>
              <a:t>FireFox</a:t>
            </a:r>
            <a:r>
              <a:rPr lang="en-US" sz="2000" b="1" dirty="0"/>
              <a:t> browser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</a:t>
            </a:r>
            <a:r>
              <a:rPr lang="en-US" sz="2000" b="1" dirty="0" err="1"/>
              <a:t>Quetico</a:t>
            </a:r>
            <a:r>
              <a:rPr lang="en-US" sz="2000" b="1" dirty="0"/>
              <a:t>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software development processes and techniques together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find a little enjoyment and fun along the way*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5-year+ period while setting up the 400+ person 		John Deere Technology Center – India application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824753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</TotalTime>
  <Words>2289</Words>
  <Application>Microsoft Macintosh PowerPoint</Application>
  <PresentationFormat>Widescreen</PresentationFormat>
  <Paragraphs>284</Paragraphs>
  <Slides>36</Slides>
  <Notes>30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Calibri</vt:lpstr>
      <vt:lpstr>Calibri Light</vt:lpstr>
      <vt:lpstr>Symbol</vt:lpstr>
      <vt:lpstr>Wingdings</vt:lpstr>
      <vt:lpstr>Office Theme</vt:lpstr>
      <vt:lpstr>Worksheet</vt:lpstr>
      <vt:lpstr>Discussion &amp; Lecture Session Sound &amp; Recording Check</vt:lpstr>
      <vt:lpstr>Object-Oriented Programming Discussion, Lecture, &amp; Lab Eric Pogue</vt:lpstr>
      <vt:lpstr>Welcome!</vt:lpstr>
      <vt:lpstr>Today’s Friendly Conversation topic</vt:lpstr>
      <vt:lpstr>Introductions – Discussion Board 1</vt:lpstr>
      <vt:lpstr>Today’s Introductions – Name plus Fun Fact</vt:lpstr>
      <vt:lpstr>Introductions</vt:lpstr>
      <vt:lpstr>PowerPoint Presentation</vt:lpstr>
      <vt:lpstr>Welcome &amp; Introductions</vt:lpstr>
      <vt:lpstr>Your Introductions – Name plus Interesting Fact</vt:lpstr>
      <vt:lpstr>Assignment for Today</vt:lpstr>
      <vt:lpstr>Blended Learning &amp; Flipped Classroom form "Blended Learning &amp; Flipped Classroom" video</vt:lpstr>
      <vt:lpstr>Blended Learning &amp; Flipped Classroom form "Blended Learning &amp; Flipped Classroom" video</vt:lpstr>
      <vt:lpstr>Course Overview</vt:lpstr>
      <vt:lpstr>Syllabus Overview</vt:lpstr>
      <vt:lpstr>Agile Manifesto</vt:lpstr>
      <vt:lpstr>Scrum Discussion from Introduction to Scrum - 7 Minutes YouTube video [link]</vt:lpstr>
      <vt:lpstr>Scrum Roles, Artifacts, and Rituals</vt:lpstr>
      <vt:lpstr>Scrum &amp; Scrum Roles – Sprint Planning</vt:lpstr>
      <vt:lpstr>Review of Weeks 1 /  Sprint 1 Activities List &amp; Assignments</vt:lpstr>
      <vt:lpstr>Assignment</vt:lpstr>
      <vt:lpstr>Upcoming Demos</vt:lpstr>
      <vt:lpstr>Demo Guidelines – Presenter </vt:lpstr>
      <vt:lpstr>Demo Guidelines – Listener </vt:lpstr>
      <vt:lpstr>Discuss Demos in our Online Class</vt:lpstr>
      <vt:lpstr>Coding Standards</vt:lpstr>
      <vt:lpstr>Text File Encoding Standards</vt:lpstr>
      <vt:lpstr>ASCII</vt:lpstr>
      <vt:lpstr>Text File End-Of-Line (EOL) and Encoding</vt:lpstr>
      <vt:lpstr>Source Code Indenting and Tabs vs Spaces</vt:lpstr>
      <vt:lpstr>Coding Standards</vt:lpstr>
      <vt:lpstr>Wrap-up and  Final Questions/Comments</vt:lpstr>
      <vt:lpstr>Break &amp; End of First Recording</vt:lpstr>
      <vt:lpstr>Lab</vt:lpstr>
      <vt:lpstr>Javadoc [link]</vt:lpstr>
      <vt:lpstr>End of Session &amp; Recordings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42</cp:revision>
  <dcterms:created xsi:type="dcterms:W3CDTF">2019-01-14T15:53:15Z</dcterms:created>
  <dcterms:modified xsi:type="dcterms:W3CDTF">2020-01-20T16:52:05Z</dcterms:modified>
</cp:coreProperties>
</file>